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46"/>
  </p:notesMasterIdLst>
  <p:sldIdLst>
    <p:sldId id="256" r:id="rId5"/>
    <p:sldId id="259" r:id="rId6"/>
    <p:sldId id="260" r:id="rId7"/>
    <p:sldId id="257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9" r:id="rId40"/>
    <p:sldId id="301" r:id="rId41"/>
    <p:sldId id="302" r:id="rId42"/>
    <p:sldId id="304" r:id="rId43"/>
    <p:sldId id="305" r:id="rId44"/>
    <p:sldId id="306" r:id="rId45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IBM Plex Sans" panose="020B0503050203000203" pitchFamily="34" charset="0"/>
      <p:regular r:id="rId51"/>
      <p:bold r:id="rId52"/>
      <p:boldItalic r:id="rId53"/>
    </p:embeddedFont>
    <p:embeddedFont>
      <p:font typeface="Lato" panose="020F0502020204030203" pitchFamily="34" charset="0"/>
      <p:regular r:id="rId54"/>
      <p:bold r:id="rId55"/>
      <p:italic r:id="rId56"/>
      <p:boldItalic r:id="rId57"/>
    </p:embeddedFont>
    <p:embeddedFont>
      <p:font typeface="Maven Pro" pitchFamily="2" charset="77"/>
      <p:regular r:id="rId58"/>
      <p:bold r:id="rId59"/>
    </p:embeddedFont>
    <p:embeddedFont>
      <p:font typeface="Nunito" pitchFamily="2" charset="77"/>
      <p:regular r:id="rId60"/>
      <p:bold r:id="rId61"/>
      <p:italic r:id="rId62"/>
      <p:boldItalic r:id="rId63"/>
    </p:embeddedFont>
    <p:embeddedFont>
      <p:font typeface="Oswald" pitchFamily="2" charset="77"/>
      <p:regular r:id="rId64"/>
      <p:bold r:id="rId65"/>
    </p:embeddedFont>
    <p:embeddedFont>
      <p:font typeface="Roboto" panose="02000000000000000000" pitchFamily="2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0TbsrUSSkOkldT0Sp3lp7w==" hashData="OeZWOQ5LIyV8Y6hecwW+DGA8bPnjAz7JYc6jnn714DjPtSuvma9bIjw7t5BPgI3fhpAoWq6Yf7A+JM+8ohlCxQ=="/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1.xml"/><Relationship Id="rId61" Type="http://schemas.openxmlformats.org/officeDocument/2006/relationships/font" Target="fonts/font1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ccd89c762a_0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ccd89c762a_0_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ccec05398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ccec05398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ccd89c762a_0_1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ccd89c762a_0_1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ccec05398b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ccec05398b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ccec05398b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ccec05398b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ccec05398b_1_2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g2ccec05398b_1_2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ccec05398b_1_2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ccec05398b_1_2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f0747c2b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f0747c2b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ccec05398b_1_2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ccec05398b_1_2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ccec05398b_1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2ccec05398b_1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ccd89c762a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ccd89c762a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ccec05398b_1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g2ccec05398b_1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ccec05398b_1_3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ccec05398b_1_3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ccec05398b_1_2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ccec05398b_1_2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ccec05398b_1_3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ccec05398b_1_3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ccec05398b_1_3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ccec05398b_1_3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f0747c2bef_0_79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g2f0747c2bef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f0747c2bef_0_1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2f0747c2bef_0_1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f0747c2bef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2f0747c2bef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f0747c2bef_0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2f0747c2bef_0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f0747c2bef_0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f0747c2bef_0_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f0747c2bef_0_1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g2f0747c2be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f0747c2bef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f0747c2bef_0_1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f0747c2bef_0_1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2f0747c2bef_0_1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f0747c2bef_0_1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f0747c2bef_0_1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f0747c2bef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f0747c2bef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f0747c2bef_0_1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2f0747c2bef_0_1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f0747c2bef_0_1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f0747c2bef_0_1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f0747c2bef_0_1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2f0747c2bef_0_1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f0747c2bef_0_1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2f0747c2bef_0_1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f0747c2bef_0_1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f0747c2bef_0_1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f0747c2bef_0_1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f0747c2bef_0_1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cd89c762a_0_1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ccd89c762a_0_1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cf53959f1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cf53959f1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ccec05398b_1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ccec05398b_1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cf53959f1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cf53959f1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cf53959f1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cf53959f1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ccd89c762a_0_1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ccd89c762a_0_1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ccd89c762a_0_1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ccd89c762a_0_1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ccec0539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ccec0539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4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69" name="Google Shape;69;p14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70" name="Google Shape;70;p14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72;p1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73" name="Google Shape;73;p14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14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77" name="Google Shape;77;p14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14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82" name="Google Shape;82;p1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" name="Google Shape;87;p14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88" name="Google Shape;88;p14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14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91" name="Google Shape;91;p14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" name="Google Shape;94;p14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14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96" name="Google Shape;96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98;p14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5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109" name="Google Shape;109;p1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10" name="Google Shape;110;p1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1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13" name="Google Shape;113;p1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1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17" name="Google Shape;117;p1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" name="Google Shape;121;p15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122" name="Google Shape;122;p1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1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26" name="Google Shape;126;p1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9;p1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30" name="Google Shape;130;p1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" name="Google Shape;134;p1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35" name="Google Shape;135;p1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44" name="Google Shape;144;p1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1" name="Google Shape;151;p1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9" name="Google Shape;159;p1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65" name="Google Shape;165;p1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0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73" name="Google Shape;173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0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20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77" name="Google Shape;177;p20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80;p20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81" name="Google Shape;181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87" name="Google Shape;187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22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95" name="Google Shape;195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22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3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201" name="Google Shape;201;p2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202" name="Google Shape;202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23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207" name="Google Shape;207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p23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213" name="Google Shape;213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" name="Google Shape;217;p23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218" name="Google Shape;218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2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222" name="Google Shape;222;p23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23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28" name="Google Shape;228;p23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" name="Google Shape;232;p23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33" name="Google Shape;233;p23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23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37" name="Google Shape;237;p23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23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43" name="Google Shape;243;p23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" name="Google Shape;247;p23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48" name="Google Shape;248;p23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23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53" name="Google Shape;253;p23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23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57" name="Google Shape;257;p23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62" name="Google Shape;262;p23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" name="Google Shape;266;p23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67" name="Google Shape;267;p23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23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73" name="Google Shape;273;p23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" name="Google Shape;277;p23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78" name="Google Shape;278;p23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82" name="Google Shape;282;p23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" name="Google Shape;286;p23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87" name="Google Shape;287;p23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" name="Google Shape;292;p23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93" name="Google Shape;293;p23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3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3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23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98" name="Google Shape;298;p23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" name="Google Shape;301;p2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302" name="Google Shape;302;p23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307;p23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308" name="Google Shape;308;p23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3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23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313" name="Google Shape;313;p23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3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23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318" name="Google Shape;318;p23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2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322" name="Google Shape;322;p23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23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23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6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26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341" name="Google Shape;341;p26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6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26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345" name="Google Shape;345;p26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6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348;p26"/>
          <p:cNvGrpSpPr/>
          <p:nvPr/>
        </p:nvGrpSpPr>
        <p:grpSpPr>
          <a:xfrm>
            <a:off x="7057471" y="5088"/>
            <a:ext cx="1851282" cy="752108"/>
            <a:chOff x="6917201" y="0"/>
            <a:chExt cx="2227776" cy="863400"/>
          </a:xfrm>
        </p:grpSpPr>
        <p:sp>
          <p:nvSpPr>
            <p:cNvPr id="349" name="Google Shape;349;p2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26"/>
          <p:cNvGrpSpPr/>
          <p:nvPr/>
        </p:nvGrpSpPr>
        <p:grpSpPr>
          <a:xfrm>
            <a:off x="6553032" y="4217852"/>
            <a:ext cx="2389067" cy="925737"/>
            <a:chOff x="6917201" y="0"/>
            <a:chExt cx="2227776" cy="863400"/>
          </a:xfrm>
        </p:grpSpPr>
        <p:sp>
          <p:nvSpPr>
            <p:cNvPr id="353" name="Google Shape;353;p2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26"/>
          <p:cNvGrpSpPr/>
          <p:nvPr/>
        </p:nvGrpSpPr>
        <p:grpSpPr>
          <a:xfrm>
            <a:off x="199150" y="4055652"/>
            <a:ext cx="2795413" cy="1083308"/>
            <a:chOff x="6917201" y="0"/>
            <a:chExt cx="2227776" cy="863400"/>
          </a:xfrm>
        </p:grpSpPr>
        <p:sp>
          <p:nvSpPr>
            <p:cNvPr id="357" name="Google Shape;357;p2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26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61" name="Google Shape;361;p26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2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7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27"/>
          <p:cNvGrpSpPr/>
          <p:nvPr/>
        </p:nvGrpSpPr>
        <p:grpSpPr>
          <a:xfrm>
            <a:off x="255991" y="-119"/>
            <a:ext cx="2251347" cy="1043408"/>
            <a:chOff x="3961956" y="4383950"/>
            <a:chExt cx="1160548" cy="548700"/>
          </a:xfrm>
        </p:grpSpPr>
        <p:sp>
          <p:nvSpPr>
            <p:cNvPr id="367" name="Google Shape;367;p27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27"/>
          <p:cNvGrpSpPr/>
          <p:nvPr/>
        </p:nvGrpSpPr>
        <p:grpSpPr>
          <a:xfrm>
            <a:off x="34935" y="4522125"/>
            <a:ext cx="1593305" cy="617072"/>
            <a:chOff x="6917201" y="0"/>
            <a:chExt cx="2227776" cy="863400"/>
          </a:xfrm>
        </p:grpSpPr>
        <p:sp>
          <p:nvSpPr>
            <p:cNvPr id="372" name="Google Shape;372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p27"/>
          <p:cNvGrpSpPr/>
          <p:nvPr/>
        </p:nvGrpSpPr>
        <p:grpSpPr>
          <a:xfrm>
            <a:off x="5886353" y="1243"/>
            <a:ext cx="3257454" cy="1261514"/>
            <a:chOff x="6917201" y="0"/>
            <a:chExt cx="2227776" cy="863400"/>
          </a:xfrm>
        </p:grpSpPr>
        <p:sp>
          <p:nvSpPr>
            <p:cNvPr id="376" name="Google Shape;376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27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80" name="Google Shape;380;p2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6" name="Google Shape;386;p2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2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9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29"/>
          <p:cNvGrpSpPr/>
          <p:nvPr/>
        </p:nvGrpSpPr>
        <p:grpSpPr>
          <a:xfrm>
            <a:off x="5594190" y="3961115"/>
            <a:ext cx="2910144" cy="1182340"/>
            <a:chOff x="6917201" y="0"/>
            <a:chExt cx="2227776" cy="863400"/>
          </a:xfrm>
        </p:grpSpPr>
        <p:sp>
          <p:nvSpPr>
            <p:cNvPr id="391" name="Google Shape;391;p29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29"/>
          <p:cNvGrpSpPr/>
          <p:nvPr/>
        </p:nvGrpSpPr>
        <p:grpSpPr>
          <a:xfrm>
            <a:off x="199150" y="2"/>
            <a:ext cx="2795413" cy="1083308"/>
            <a:chOff x="6917201" y="0"/>
            <a:chExt cx="2227776" cy="863400"/>
          </a:xfrm>
        </p:grpSpPr>
        <p:sp>
          <p:nvSpPr>
            <p:cNvPr id="395" name="Google Shape;395;p29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8" name="Google Shape;398;p29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5" name="Google Shape;405;p3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6" name="Google Shape;406;p30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7" name="Google Shape;407;p3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5" name="Google Shape;415;p3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3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1" name="Google Shape;421;p33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2" name="Google Shape;422;p3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8" name="Google Shape;428;p34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34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0" name="Google Shape;430;p3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5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436" name="Google Shape;436;p3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6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" name="Google Shape;439;p36"/>
          <p:cNvGrpSpPr/>
          <p:nvPr/>
        </p:nvGrpSpPr>
        <p:grpSpPr>
          <a:xfrm>
            <a:off x="5959223" y="4119576"/>
            <a:ext cx="2520951" cy="1024165"/>
            <a:chOff x="6917201" y="0"/>
            <a:chExt cx="2227776" cy="863400"/>
          </a:xfrm>
        </p:grpSpPr>
        <p:sp>
          <p:nvSpPr>
            <p:cNvPr id="440" name="Google Shape;440;p3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36"/>
          <p:cNvGrpSpPr/>
          <p:nvPr/>
        </p:nvGrpSpPr>
        <p:grpSpPr>
          <a:xfrm>
            <a:off x="199150" y="2"/>
            <a:ext cx="2795413" cy="1083308"/>
            <a:chOff x="6917201" y="0"/>
            <a:chExt cx="2227776" cy="863400"/>
          </a:xfrm>
        </p:grpSpPr>
        <p:sp>
          <p:nvSpPr>
            <p:cNvPr id="444" name="Google Shape;444;p3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36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36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9" name="Google Shape;449;p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3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9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39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3" name="Google Shape;463;p3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3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40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469" name="Google Shape;469;p4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4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4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1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41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4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4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4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2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42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81" name="Google Shape;481;p42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82" name="Google Shape;482;p4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43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488" name="Google Shape;488;p43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489" name="Google Shape;489;p43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490" name="Google Shape;490;p43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491" name="Google Shape;491;p4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4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4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5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45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02" name="Google Shape;502;p45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503" name="Google Shape;503;p4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6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46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509" name="Google Shape;509;p46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510" name="Google Shape;510;p4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4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4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47"/>
          <p:cNvSpPr txBox="1">
            <a:spLocks noGrp="1"/>
          </p:cNvSpPr>
          <p:nvPr>
            <p:ph type="body" idx="1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4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4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4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8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48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522" name="Google Shape;522;p4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4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B6D7A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3" name="Google Shape;33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2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452" name="Google Shape;452;p37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3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4" name="Google Shape;454;p3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5" name="Google Shape;455;p3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kphinney@ruralyouthcatalyst.org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ircle.tufts.edu/" TargetMode="External"/><Relationship Id="rId5" Type="http://schemas.openxmlformats.org/officeDocument/2006/relationships/hyperlink" Target="http://www.ruralyouthcatalyst.org" TargetMode="External"/><Relationship Id="rId4" Type="http://schemas.openxmlformats.org/officeDocument/2006/relationships/hyperlink" Target="mailto:abby.kiesa@tufts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49"/>
          <p:cNvGrpSpPr/>
          <p:nvPr/>
        </p:nvGrpSpPr>
        <p:grpSpPr>
          <a:xfrm>
            <a:off x="1780926" y="2765050"/>
            <a:ext cx="6127901" cy="2328835"/>
            <a:chOff x="-198" y="0"/>
            <a:chExt cx="11536" cy="5093"/>
          </a:xfrm>
        </p:grpSpPr>
        <p:sp>
          <p:nvSpPr>
            <p:cNvPr id="530" name="Google Shape;530;p49"/>
            <p:cNvSpPr/>
            <p:nvPr/>
          </p:nvSpPr>
          <p:spPr>
            <a:xfrm>
              <a:off x="-198" y="0"/>
              <a:ext cx="11536" cy="5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31" name="Google Shape;531;p49"/>
            <p:cNvCxnSpPr/>
            <p:nvPr/>
          </p:nvCxnSpPr>
          <p:spPr>
            <a:xfrm>
              <a:off x="1814" y="2204"/>
              <a:ext cx="9300" cy="0"/>
            </a:xfrm>
            <a:prstGeom prst="straightConnector1">
              <a:avLst/>
            </a:prstGeom>
            <a:noFill/>
            <a:ln w="38100" cap="flat" cmpd="sng">
              <a:solidFill>
                <a:srgbClr val="19753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49"/>
            <p:cNvCxnSpPr/>
            <p:nvPr/>
          </p:nvCxnSpPr>
          <p:spPr>
            <a:xfrm>
              <a:off x="1138" y="808"/>
              <a:ext cx="10200" cy="0"/>
            </a:xfrm>
            <a:prstGeom prst="straightConnector1">
              <a:avLst/>
            </a:prstGeom>
            <a:noFill/>
            <a:ln w="38100" cap="flat" cmpd="sng">
              <a:solidFill>
                <a:srgbClr val="19753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33" name="Google Shape;53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98" y="144"/>
              <a:ext cx="2804" cy="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49"/>
            <p:cNvSpPr/>
            <p:nvPr/>
          </p:nvSpPr>
          <p:spPr>
            <a:xfrm>
              <a:off x="2414" y="967"/>
              <a:ext cx="8700" cy="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Supporting Rural and Native Young People to Flourish and Communities to Thrive</a:t>
              </a:r>
              <a:endParaRPr sz="16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35" name="Google Shape;535;p49"/>
          <p:cNvSpPr txBox="1">
            <a:spLocks noGrp="1"/>
          </p:cNvSpPr>
          <p:nvPr>
            <p:ph type="ctrTitle"/>
          </p:nvPr>
        </p:nvSpPr>
        <p:spPr>
          <a:xfrm>
            <a:off x="390525" y="466525"/>
            <a:ext cx="8222100" cy="2105100"/>
          </a:xfrm>
          <a:prstGeom prst="rect">
            <a:avLst/>
          </a:prstGeom>
          <a:ln w="7620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073763"/>
                </a:solidFill>
              </a:rPr>
              <a:t>Welcome</a:t>
            </a:r>
            <a:endParaRPr sz="3500" b="1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073763"/>
                </a:solidFill>
              </a:rPr>
              <a:t>VT Community Leadership Summit</a:t>
            </a:r>
            <a:endParaRPr sz="3500" b="1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073763"/>
                </a:solidFill>
              </a:rPr>
              <a:t> August 6, 2024</a:t>
            </a:r>
            <a:endParaRPr sz="3500" b="1">
              <a:solidFill>
                <a:srgbClr val="073763"/>
              </a:solidFill>
            </a:endParaRPr>
          </a:p>
        </p:txBody>
      </p:sp>
      <p:sp>
        <p:nvSpPr>
          <p:cNvPr id="536" name="Google Shape;536;p49"/>
          <p:cNvSpPr txBox="1">
            <a:spLocks noGrp="1"/>
          </p:cNvSpPr>
          <p:nvPr>
            <p:ph type="subTitle" idx="1"/>
          </p:nvPr>
        </p:nvSpPr>
        <p:spPr>
          <a:xfrm rot="10800000" flipH="1">
            <a:off x="390525" y="2775936"/>
            <a:ext cx="8205300" cy="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9"/>
          <p:cNvSpPr/>
          <p:nvPr/>
        </p:nvSpPr>
        <p:spPr>
          <a:xfrm>
            <a:off x="3432000" y="3999500"/>
            <a:ext cx="3482718" cy="1091761"/>
          </a:xfrm>
          <a:custGeom>
            <a:avLst/>
            <a:gdLst/>
            <a:ahLst/>
            <a:cxnLst/>
            <a:rect l="l" t="t" r="r" b="b"/>
            <a:pathLst>
              <a:path w="4367045" h="1760905" extrusionOk="0">
                <a:moveTo>
                  <a:pt x="0" y="0"/>
                </a:moveTo>
                <a:lnTo>
                  <a:pt x="4367045" y="0"/>
                </a:lnTo>
                <a:lnTo>
                  <a:pt x="4367045" y="1760906"/>
                </a:lnTo>
                <a:lnTo>
                  <a:pt x="0" y="1760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Why Rural Youth Wellbeing: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602" name="Google Shape;602;p58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b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Focusing on Credential to Employer is about Economics Not Equity </a:t>
            </a: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in Wellbeing for Rural Youth</a:t>
            </a: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														</a:t>
            </a: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03" name="Google Shape;60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400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Why Rural Youth Wellbeing: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609" name="Google Shape;609;p59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What if instead of shaping the transition to adulthood to meet the needs of employers, we shaped it to focus on lifelong wellbeing for every rural young person?</a:t>
            </a: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10" name="Google Shape;61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Why Rural Youth Wellbeing: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616" name="Google Shape;616;p60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What if we asked young people, what does it mean to live a life well lived? </a:t>
            </a: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vs </a:t>
            </a: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What career do you see yourself doing in 30 years?</a:t>
            </a: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17" name="Google Shape;61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400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1"/>
          <p:cNvSpPr txBox="1">
            <a:spLocks noGrp="1"/>
          </p:cNvSpPr>
          <p:nvPr>
            <p:ph type="title"/>
          </p:nvPr>
        </p:nvSpPr>
        <p:spPr>
          <a:xfrm>
            <a:off x="471900" y="384900"/>
            <a:ext cx="82221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Why Rural Youth Wellbeing: </a:t>
            </a:r>
            <a:r>
              <a:rPr lang="en" sz="3100" b="1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Wellbeing as the Predictor for Long-Term Success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623" name="Google Shape;623;p61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br>
              <a:rPr lang="en" sz="28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8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Our hypothesis is that focusing on holistic wellbeing throughout adolescence and young adulthood will generate healthier adults</a:t>
            </a:r>
            <a:endParaRPr sz="28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4" name="Google Shape;62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2"/>
          <p:cNvSpPr txBox="1">
            <a:spLocks noGrp="1"/>
          </p:cNvSpPr>
          <p:nvPr>
            <p:ph type="title"/>
          </p:nvPr>
        </p:nvSpPr>
        <p:spPr>
          <a:xfrm>
            <a:off x="471900" y="384900"/>
            <a:ext cx="82221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Why Rural Youth Wellbeing: </a:t>
            </a:r>
            <a:r>
              <a:rPr lang="en" sz="3100" b="1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Our Collective Wellbeing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630" name="Google Shape;630;p62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B5394"/>
                </a:solidFill>
              </a:rPr>
              <a:t>The wellbeing of our rural young people is inextricably linked to the wellbeing of our rural communities</a:t>
            </a:r>
            <a:endParaRPr sz="230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B5394"/>
                </a:solidFill>
              </a:rPr>
              <a:t>and </a:t>
            </a:r>
            <a:endParaRPr sz="230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 b="1">
                <a:solidFill>
                  <a:srgbClr val="0B5394"/>
                </a:solidFill>
              </a:rPr>
              <a:t>urban communities are inextricably linked to rural communities</a:t>
            </a:r>
            <a:endParaRPr sz="2300" b="1">
              <a:solidFill>
                <a:srgbClr val="0B5394"/>
              </a:solidFill>
            </a:endParaRPr>
          </a:p>
        </p:txBody>
      </p:sp>
      <p:pic>
        <p:nvPicPr>
          <p:cNvPr id="631" name="Google Shape;63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75" y="0"/>
            <a:ext cx="89928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8"/>
          <p:cNvSpPr txBox="1">
            <a:spLocks noGrp="1"/>
          </p:cNvSpPr>
          <p:nvPr>
            <p:ph type="title"/>
          </p:nvPr>
        </p:nvSpPr>
        <p:spPr>
          <a:xfrm>
            <a:off x="471900" y="447675"/>
            <a:ext cx="82221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 b="1">
                <a:solidFill>
                  <a:srgbClr val="0B5394"/>
                </a:solidFill>
              </a:rPr>
              <a:t>Rural Youth Catalyst Wellbeing Policy Working Group</a:t>
            </a:r>
            <a:endParaRPr sz="2600" b="1">
              <a:solidFill>
                <a:srgbClr val="0B5394"/>
              </a:solidFill>
            </a:endParaRPr>
          </a:p>
        </p:txBody>
      </p:sp>
      <p:sp>
        <p:nvSpPr>
          <p:cNvPr id="664" name="Google Shape;664;p68"/>
          <p:cNvSpPr txBox="1">
            <a:spLocks noGrp="1"/>
          </p:cNvSpPr>
          <p:nvPr>
            <p:ph type="body" idx="1"/>
          </p:nvPr>
        </p:nvSpPr>
        <p:spPr>
          <a:xfrm>
            <a:off x="471900" y="1685925"/>
            <a:ext cx="3999900" cy="33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Abby Kiesa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Deputy Director, CIRCLE, (Tisch College, Tufts University)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Abby Ritter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Youth Director, ABLE SC Independent Living Centers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9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333"/>
              <a:buFont typeface="Calibri"/>
              <a:buChar char="●"/>
            </a:pPr>
            <a:r>
              <a:rPr lang="en" sz="12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Alexis Elicerio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Civic Engagement Organizer, LUPE (La Unión Del Pueblo Entero)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Amanda Bastoni Ed.D.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Educational Research Scientist, CAST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Angie Koontz, 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Counselor, Somonauk High School, CAST Facilitator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Carla Ocadiz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Education Equity Specialist, LUPE (La Unión Del Pueblo Entero)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Cathy Taylor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Executive Director, California Heritage YouthBuild Academy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Dana Coestar,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Editor in Chief, 100 Days in Appalachia, Professor at WVU Reed College of Media, Rural Digital Youth Resiliency Project.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Geneva Wiki,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Director of Belonging, Meaning, Wellbeing and Purpose, Opportunity Youth Incentive Fund, Aspen Institute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●"/>
            </a:pPr>
            <a:r>
              <a:rPr lang="en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Jackie Dandenau,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Executive Director, Arcata Playhouse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68"/>
          <p:cNvSpPr txBox="1">
            <a:spLocks noGrp="1"/>
          </p:cNvSpPr>
          <p:nvPr>
            <p:ph type="body" idx="2"/>
          </p:nvPr>
        </p:nvSpPr>
        <p:spPr>
          <a:xfrm>
            <a:off x="4694250" y="1685975"/>
            <a:ext cx="3999900" cy="33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Noto Sans Symbols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Jasmine Heiss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Director of In Our Backyards Initiative, Vera Institute of Justice</a:t>
            </a: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Calibri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Joel Beeson, Ph.D., 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Professor at the WVU Reed College of Media, Senior Contributing Editor and Director of Research for 100 Days in Appalachia</a:t>
            </a:r>
            <a:endParaRPr sz="113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Calibri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Jordan Sophia Romero,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TPACT Coordinator, Taos Pueblo Health and Community Services </a:t>
            </a: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Noto Sans Symbols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Kara Johnson,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Deputy Director, Heart of Oregon Corps</a:t>
            </a: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Noto Sans Symbols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Mara Casey Tieken,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Ed.D.,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Associate Professor of Education, Bates College</a:t>
            </a: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Noto Sans Symbols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Melynn Schuyler,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Executive Director, Santa Fe YouthWorks </a:t>
            </a: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Calibri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Mike Hogg,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Chief Operating Officer, Partners for Rural Impact </a:t>
            </a: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Noto Sans Symbols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Michael Sacks,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Senior Fellow, JFF (Jobs for the Future)</a:t>
            </a:r>
            <a:endParaRPr sz="1130" strike="sng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019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5"/>
              <a:buFont typeface="Calibri"/>
              <a:buChar char="●"/>
            </a:pPr>
            <a:r>
              <a:rPr lang="en" sz="113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Paheadra Robinson J.D.,</a:t>
            </a:r>
            <a:r>
              <a:rPr lang="en" sz="113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Senior Policy Advisor, Children’s Defense Fund, Southern Rural Black Women’s Initiative</a:t>
            </a:r>
            <a:endParaRPr sz="113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Noto Sans Symbols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Rebecca Crouse Kelly, J.D.,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Head of Advocacy and Community Engagement, Waterford</a:t>
            </a:r>
            <a:endParaRPr sz="113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03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Calibri"/>
              <a:buChar char="●"/>
            </a:pPr>
            <a:r>
              <a:rPr lang="en" sz="113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Vanessa Bennett,</a:t>
            </a:r>
            <a:r>
              <a:rPr lang="en" sz="113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Director, JFF Center for Apprenticeship and Work Based Learning</a:t>
            </a:r>
            <a:endParaRPr sz="113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9"/>
          <p:cNvSpPr txBox="1"/>
          <p:nvPr/>
        </p:nvSpPr>
        <p:spPr>
          <a:xfrm>
            <a:off x="2707725" y="821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671" name="Google Shape;67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100" y="0"/>
            <a:ext cx="59775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4475" y="4124325"/>
            <a:ext cx="1319525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RYC Rural Youth Wellbeing Framework 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683" name="Google Shape;683;p71"/>
          <p:cNvSpPr txBox="1">
            <a:spLocks noGrp="1"/>
          </p:cNvSpPr>
          <p:nvPr>
            <p:ph type="body" idx="1"/>
          </p:nvPr>
        </p:nvSpPr>
        <p:spPr>
          <a:xfrm>
            <a:off x="-47625" y="1666800"/>
            <a:ext cx="9191700" cy="3476700"/>
          </a:xfrm>
          <a:prstGeom prst="rect">
            <a:avLst/>
          </a:prstGeom>
          <a:solidFill>
            <a:srgbClr val="6FA8DC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38761D"/>
                </a:solidFill>
              </a:rPr>
              <a:t>Rural Youth Collective Wellbeing:</a:t>
            </a:r>
            <a:endParaRPr sz="3200" b="1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38761D"/>
                </a:solidFill>
              </a:rPr>
              <a:t>Individual and Systems Level</a:t>
            </a:r>
            <a:r>
              <a:rPr lang="en" sz="2600" b="1">
                <a:solidFill>
                  <a:srgbClr val="38761D"/>
                </a:solidFill>
              </a:rPr>
              <a:t> </a:t>
            </a:r>
            <a:endParaRPr sz="2600" b="1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38761D"/>
                </a:solidFill>
              </a:rPr>
              <a:t>and/both</a:t>
            </a:r>
            <a:endParaRPr sz="2600" b="1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600" b="1">
              <a:solidFill>
                <a:srgbClr val="38761D"/>
              </a:solidFill>
            </a:endParaRPr>
          </a:p>
        </p:txBody>
      </p:sp>
      <p:pic>
        <p:nvPicPr>
          <p:cNvPr id="684" name="Google Shape;68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850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00" y="76200"/>
            <a:ext cx="90910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Introductions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557" name="Google Shape;557;p52"/>
          <p:cNvSpPr txBox="1">
            <a:spLocks noGrp="1"/>
          </p:cNvSpPr>
          <p:nvPr>
            <p:ph type="body" idx="1"/>
          </p:nvPr>
        </p:nvSpPr>
        <p:spPr>
          <a:xfrm>
            <a:off x="0" y="1695450"/>
            <a:ext cx="9144000" cy="3447900"/>
          </a:xfrm>
          <a:prstGeom prst="rect">
            <a:avLst/>
          </a:prstGeom>
          <a:solidFill>
            <a:srgbClr val="6FA8DC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38761D"/>
                </a:solidFill>
              </a:rPr>
              <a:t>Kim Phinney, Co-Founder, Rural Youth Catalyst</a:t>
            </a:r>
            <a:endParaRPr sz="3100" b="1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100" b="1">
                <a:solidFill>
                  <a:srgbClr val="38761D"/>
                </a:solidFill>
              </a:rPr>
              <a:t>    Abby Kiesa, Deputy Director, CIRCLE </a:t>
            </a:r>
            <a:endParaRPr sz="3100" b="1">
              <a:solidFill>
                <a:srgbClr val="38761D"/>
              </a:solidFill>
            </a:endParaRPr>
          </a:p>
        </p:txBody>
      </p:sp>
      <p:pic>
        <p:nvPicPr>
          <p:cNvPr id="558" name="Google Shape;55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525" y="304800"/>
            <a:ext cx="8323700" cy="45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RYC Rural Youth Wellbeing Framework 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700" name="Google Shape;700;p74"/>
          <p:cNvSpPr txBox="1">
            <a:spLocks noGrp="1"/>
          </p:cNvSpPr>
          <p:nvPr>
            <p:ph type="body" idx="1"/>
          </p:nvPr>
        </p:nvSpPr>
        <p:spPr>
          <a:xfrm>
            <a:off x="75" y="1666800"/>
            <a:ext cx="9144000" cy="3476700"/>
          </a:xfrm>
          <a:prstGeom prst="rect">
            <a:avLst/>
          </a:prstGeom>
          <a:solidFill>
            <a:srgbClr val="6FA8DC"/>
          </a:solidFill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38761D"/>
                </a:solidFill>
              </a:rPr>
              <a:t>Shape Practice and Policy:</a:t>
            </a:r>
            <a:endParaRPr sz="3800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120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All Staff Play A Part-no matter what domain work is focused</a:t>
            </a:r>
            <a:endParaRPr sz="3213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Program Design</a:t>
            </a:r>
            <a:endParaRPr sz="3213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Curriculum (aligns with healing centered, UDL, WBL, civic engagement, etc.)</a:t>
            </a:r>
            <a:endParaRPr sz="3213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Staff Development</a:t>
            </a:r>
            <a:endParaRPr sz="3213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Shape culture, climate of programs and schools</a:t>
            </a:r>
            <a:endParaRPr sz="3213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Build the collective wellbeing of rural youth and communities</a:t>
            </a:r>
            <a:endParaRPr sz="3213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Drive where resources and $$ get spent</a:t>
            </a:r>
            <a:endParaRPr sz="3213" b="1">
              <a:solidFill>
                <a:srgbClr val="38761D"/>
              </a:solidFill>
            </a:endParaRPr>
          </a:p>
          <a:p>
            <a:pPr marL="457200" lvl="0" indent="-340836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Char char="●"/>
            </a:pPr>
            <a:r>
              <a:rPr lang="en" sz="3213" b="1">
                <a:solidFill>
                  <a:srgbClr val="38761D"/>
                </a:solidFill>
              </a:rPr>
              <a:t>Contribute to the overall wellbeing analysis within rural and urban </a:t>
            </a:r>
            <a:endParaRPr sz="3213" b="1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600" b="1">
              <a:solidFill>
                <a:srgbClr val="38761D"/>
              </a:solidFill>
            </a:endParaRPr>
          </a:p>
        </p:txBody>
      </p:sp>
      <p:pic>
        <p:nvPicPr>
          <p:cNvPr id="701" name="Google Shape;70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300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5"/>
          <p:cNvSpPr txBox="1">
            <a:spLocks noGrp="1"/>
          </p:cNvSpPr>
          <p:nvPr>
            <p:ph type="title"/>
          </p:nvPr>
        </p:nvSpPr>
        <p:spPr>
          <a:xfrm>
            <a:off x="460950" y="4293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B5394"/>
                </a:solidFill>
              </a:rPr>
              <a:t>Rural Youth Catalyst</a:t>
            </a:r>
            <a:endParaRPr sz="230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300" b="1">
                <a:solidFill>
                  <a:srgbClr val="0B5394"/>
                </a:solidFill>
              </a:rPr>
              <a:t>Rural Youth Wellbeing Definitions and Self-Assessment Tool</a:t>
            </a:r>
            <a:endParaRPr sz="3900">
              <a:solidFill>
                <a:srgbClr val="0B5394"/>
              </a:solidFill>
            </a:endParaRPr>
          </a:p>
        </p:txBody>
      </p:sp>
      <p:sp>
        <p:nvSpPr>
          <p:cNvPr id="707" name="Google Shape;707;p7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Learning &amp; Education:</a:t>
            </a:r>
            <a:r>
              <a:rPr lang="en" sz="23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9721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rgbClr val="120C0C"/>
              </a:buClr>
              <a:buSzPct val="100000"/>
              <a:buFont typeface="Calibri"/>
              <a:buChar char="●"/>
            </a:pPr>
            <a:r>
              <a:rPr lang="en" sz="2054">
                <a:solidFill>
                  <a:srgbClr val="120C0C"/>
                </a:solidFill>
                <a:latin typeface="Calibri"/>
                <a:ea typeface="Calibri"/>
                <a:cs typeface="Calibri"/>
                <a:sym typeface="Calibri"/>
              </a:rPr>
              <a:t>I am a lifelong learner and have adequate opportunities to increase my skills and knowledge to meet my goals. </a:t>
            </a:r>
            <a:endParaRPr sz="2054">
              <a:solidFill>
                <a:srgbClr val="12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9721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120C0C"/>
              </a:buClr>
              <a:buSzPct val="100000"/>
              <a:buFont typeface="Calibri"/>
              <a:buChar char="●"/>
            </a:pPr>
            <a:r>
              <a:rPr lang="en" sz="2054">
                <a:solidFill>
                  <a:srgbClr val="120C0C"/>
                </a:solidFill>
                <a:latin typeface="Calibri"/>
                <a:ea typeface="Calibri"/>
                <a:cs typeface="Calibri"/>
                <a:sym typeface="Calibri"/>
              </a:rPr>
              <a:t>My educational environment is supportive of my personal development. </a:t>
            </a:r>
            <a:endParaRPr sz="2054">
              <a:solidFill>
                <a:srgbClr val="12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9721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120C0C"/>
              </a:buClr>
              <a:buSzPct val="100000"/>
              <a:buFont typeface="Calibri"/>
              <a:buChar char="●"/>
            </a:pPr>
            <a:r>
              <a:rPr lang="en" sz="2054">
                <a:solidFill>
                  <a:srgbClr val="120C0C"/>
                </a:solidFill>
                <a:latin typeface="Calibri"/>
                <a:ea typeface="Calibri"/>
                <a:cs typeface="Calibri"/>
                <a:sym typeface="Calibri"/>
              </a:rPr>
              <a:t> I accept failure as an opportunity to learn. </a:t>
            </a:r>
            <a:endParaRPr sz="2054">
              <a:solidFill>
                <a:srgbClr val="12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9721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120C0C"/>
              </a:buClr>
              <a:buSzPct val="100000"/>
              <a:buFont typeface="Calibri"/>
              <a:buChar char="●"/>
            </a:pPr>
            <a:r>
              <a:rPr lang="en" sz="2054">
                <a:solidFill>
                  <a:srgbClr val="120C0C"/>
                </a:solidFill>
                <a:latin typeface="Calibri"/>
                <a:ea typeface="Calibri"/>
                <a:cs typeface="Calibri"/>
                <a:sym typeface="Calibri"/>
              </a:rPr>
              <a:t>I have opportunities for new experiences and ideas. </a:t>
            </a:r>
            <a:endParaRPr sz="2054">
              <a:solidFill>
                <a:srgbClr val="12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9721" algn="l" rtl="0">
              <a:lnSpc>
                <a:spcPct val="107916"/>
              </a:lnSpc>
              <a:spcBef>
                <a:spcPts val="0"/>
              </a:spcBef>
              <a:spcAft>
                <a:spcPts val="1200"/>
              </a:spcAft>
              <a:buClr>
                <a:srgbClr val="120C0C"/>
              </a:buClr>
              <a:buSzPct val="100000"/>
              <a:buFont typeface="Calibri"/>
              <a:buChar char="●"/>
            </a:pPr>
            <a:r>
              <a:rPr lang="en" sz="2054">
                <a:solidFill>
                  <a:srgbClr val="120C0C"/>
                </a:solidFill>
                <a:latin typeface="Calibri"/>
                <a:ea typeface="Calibri"/>
                <a:cs typeface="Calibri"/>
                <a:sym typeface="Calibri"/>
              </a:rPr>
              <a:t>I have the support I need to succeed.</a:t>
            </a:r>
            <a:endParaRPr sz="2254"/>
          </a:p>
        </p:txBody>
      </p:sp>
      <p:sp>
        <p:nvSpPr>
          <p:cNvPr id="708" name="Google Shape;708;p7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Community and Civic Life:</a:t>
            </a:r>
            <a:endParaRPr sz="1800" b="1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participate in activities that support my community.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 feel welcomed and a sense of safety and belonging. 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am able to express myself, be heard, and be understood. My opinions and ideas, as well as those of others, are valued and respected in my community.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 can make a positive difference to my community life.</a:t>
            </a:r>
            <a:endParaRPr sz="1800"/>
          </a:p>
        </p:txBody>
      </p:sp>
      <p:pic>
        <p:nvPicPr>
          <p:cNvPr id="709" name="Google Shape;70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2005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80" b="1">
                <a:solidFill>
                  <a:srgbClr val="0B5394"/>
                </a:solidFill>
              </a:rPr>
              <a:t>Rural Youth Catalyst</a:t>
            </a:r>
            <a:endParaRPr sz="228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SzPts val="990"/>
              <a:buNone/>
            </a:pPr>
            <a:r>
              <a:rPr lang="en" sz="2280" b="1">
                <a:solidFill>
                  <a:srgbClr val="0B5394"/>
                </a:solidFill>
              </a:rPr>
              <a:t>Rural Youth Wellbeing Definitions and Self-Assessment Tool</a:t>
            </a:r>
            <a:endParaRPr sz="3180" b="1">
              <a:solidFill>
                <a:srgbClr val="0B5394"/>
              </a:solidFill>
            </a:endParaRPr>
          </a:p>
        </p:txBody>
      </p:sp>
      <p:sp>
        <p:nvSpPr>
          <p:cNvPr id="723" name="Google Shape;723;p77"/>
          <p:cNvSpPr txBox="1">
            <a:spLocks noGrp="1"/>
          </p:cNvSpPr>
          <p:nvPr>
            <p:ph type="body" idx="1"/>
          </p:nvPr>
        </p:nvSpPr>
        <p:spPr>
          <a:xfrm>
            <a:off x="0" y="1704975"/>
            <a:ext cx="9144000" cy="3438600"/>
          </a:xfrm>
          <a:prstGeom prst="rect">
            <a:avLst/>
          </a:prstGeom>
          <a:solidFill>
            <a:srgbClr val="6FA8DC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14400" lvl="0" indent="-3683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200"/>
              <a:buChar char="●"/>
            </a:pPr>
            <a:r>
              <a:rPr lang="en" b="1">
                <a:solidFill>
                  <a:srgbClr val="38761D"/>
                </a:solidFill>
              </a:rPr>
              <a:t>Immediate tool and agency into the hands of rural young people</a:t>
            </a:r>
            <a:endParaRPr b="1">
              <a:solidFill>
                <a:srgbClr val="38761D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Self-determine! Not adults measuring/assessing them</a:t>
            </a:r>
            <a:endParaRPr b="1">
              <a:solidFill>
                <a:srgbClr val="38761D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Not a long list of competencies that once you are proficient then you are declared “well”</a:t>
            </a:r>
            <a:endParaRPr b="1">
              <a:solidFill>
                <a:srgbClr val="38761D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Names systems that affect wellbeing and what one doesn’t have control over</a:t>
            </a:r>
            <a:endParaRPr b="1">
              <a:solidFill>
                <a:srgbClr val="38761D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 b="1">
                <a:solidFill>
                  <a:srgbClr val="38761D"/>
                </a:solidFill>
              </a:rPr>
              <a:t>Builds understanding and investment in collective wellbeing </a:t>
            </a:r>
            <a:endParaRPr b="1">
              <a:solidFill>
                <a:srgbClr val="38761D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800">
              <a:solidFill>
                <a:srgbClr val="38761D"/>
              </a:solidFill>
            </a:endParaRPr>
          </a:p>
        </p:txBody>
      </p:sp>
      <p:pic>
        <p:nvPicPr>
          <p:cNvPr id="724" name="Google Shape;72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80" b="1">
                <a:solidFill>
                  <a:srgbClr val="0B5394"/>
                </a:solidFill>
              </a:rPr>
              <a:t>Rural Youth Catalyst</a:t>
            </a:r>
            <a:endParaRPr sz="2280" b="1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SzPts val="990"/>
              <a:buNone/>
            </a:pPr>
            <a:r>
              <a:rPr lang="en" sz="2280" b="1">
                <a:solidFill>
                  <a:srgbClr val="0B5394"/>
                </a:solidFill>
              </a:rPr>
              <a:t>Rural Youth Wellbeing Definitions and Self-Assessment Tool</a:t>
            </a:r>
            <a:endParaRPr sz="3180" b="1">
              <a:solidFill>
                <a:srgbClr val="0B5394"/>
              </a:solidFill>
            </a:endParaRPr>
          </a:p>
        </p:txBody>
      </p:sp>
      <p:sp>
        <p:nvSpPr>
          <p:cNvPr id="730" name="Google Shape;730;p78"/>
          <p:cNvSpPr txBox="1">
            <a:spLocks noGrp="1"/>
          </p:cNvSpPr>
          <p:nvPr>
            <p:ph type="body" idx="1"/>
          </p:nvPr>
        </p:nvSpPr>
        <p:spPr>
          <a:xfrm>
            <a:off x="0" y="1704975"/>
            <a:ext cx="9144000" cy="3438600"/>
          </a:xfrm>
          <a:prstGeom prst="rect">
            <a:avLst/>
          </a:prstGeom>
          <a:solidFill>
            <a:srgbClr val="6FA8DC"/>
          </a:solidFill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200"/>
              <a:buChar char="●"/>
            </a:pPr>
            <a:r>
              <a:rPr lang="en" sz="2200" b="1">
                <a:solidFill>
                  <a:srgbClr val="38761D"/>
                </a:solidFill>
              </a:rPr>
              <a:t>Designed for and with rural youth across:</a:t>
            </a:r>
            <a:endParaRPr sz="2200" b="1">
              <a:solidFill>
                <a:srgbClr val="38761D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200"/>
              <a:buChar char="●"/>
            </a:pPr>
            <a:r>
              <a:rPr lang="en" sz="2200" b="1">
                <a:solidFill>
                  <a:srgbClr val="38761D"/>
                </a:solidFill>
              </a:rPr>
              <a:t>Race, youth with disabilities, LGBTQ, first generation, unhoused, undocumented, and justice involved living across the US </a:t>
            </a:r>
            <a:endParaRPr sz="2200" b="1">
              <a:solidFill>
                <a:srgbClr val="38761D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200"/>
              <a:buChar char="●"/>
            </a:pPr>
            <a:r>
              <a:rPr lang="en" sz="2200" b="1">
                <a:solidFill>
                  <a:srgbClr val="38761D"/>
                </a:solidFill>
              </a:rPr>
              <a:t>Deep south, Texas borderlands, central Appalachia, Pacific Northwest, Midwest, and Native Nations. </a:t>
            </a:r>
            <a:endParaRPr sz="2200" b="1">
              <a:solidFill>
                <a:srgbClr val="38761D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200"/>
              <a:buChar char="●"/>
            </a:pPr>
            <a:r>
              <a:rPr lang="en" sz="2200" b="1">
                <a:solidFill>
                  <a:srgbClr val="38761D"/>
                </a:solidFill>
              </a:rPr>
              <a:t>Wide range of settings including  in and out of school, education/workforce training, drop-in shelters, community arts, independent living centers. </a:t>
            </a:r>
            <a:endParaRPr sz="2200" b="1">
              <a:solidFill>
                <a:srgbClr val="38761D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800">
              <a:solidFill>
                <a:srgbClr val="38761D"/>
              </a:solidFill>
            </a:endParaRPr>
          </a:p>
        </p:txBody>
      </p:sp>
      <p:pic>
        <p:nvPicPr>
          <p:cNvPr id="731" name="Google Shape;73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9"/>
          <p:cNvSpPr/>
          <p:nvPr/>
        </p:nvSpPr>
        <p:spPr>
          <a:xfrm>
            <a:off x="-228103" y="-547242"/>
            <a:ext cx="9372103" cy="5690742"/>
          </a:xfrm>
          <a:custGeom>
            <a:avLst/>
            <a:gdLst/>
            <a:ahLst/>
            <a:cxnLst/>
            <a:rect l="l" t="t" r="r" b="b"/>
            <a:pathLst>
              <a:path w="18744206" h="11381483" extrusionOk="0">
                <a:moveTo>
                  <a:pt x="0" y="0"/>
                </a:moveTo>
                <a:lnTo>
                  <a:pt x="18744206" y="0"/>
                </a:lnTo>
                <a:lnTo>
                  <a:pt x="18744206" y="11381483"/>
                </a:lnTo>
                <a:lnTo>
                  <a:pt x="0" y="11381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2999"/>
            </a:blip>
            <a:stretch>
              <a:fillRect t="-27539" b="-37148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737" name="Google Shape;737;p79"/>
          <p:cNvGrpSpPr/>
          <p:nvPr/>
        </p:nvGrpSpPr>
        <p:grpSpPr>
          <a:xfrm>
            <a:off x="4572000" y="24635"/>
            <a:ext cx="4572000" cy="5059469"/>
            <a:chOff x="0" y="0"/>
            <a:chExt cx="12192000" cy="13491918"/>
          </a:xfrm>
        </p:grpSpPr>
        <p:sp>
          <p:nvSpPr>
            <p:cNvPr id="738" name="Google Shape;738;p79"/>
            <p:cNvSpPr/>
            <p:nvPr/>
          </p:nvSpPr>
          <p:spPr>
            <a:xfrm>
              <a:off x="0" y="0"/>
              <a:ext cx="12192000" cy="11794219"/>
            </a:xfrm>
            <a:custGeom>
              <a:avLst/>
              <a:gdLst/>
              <a:ahLst/>
              <a:cxnLst/>
              <a:rect l="l" t="t" r="r" b="b"/>
              <a:pathLst>
                <a:path w="12192000" h="11794219" extrusionOk="0">
                  <a:moveTo>
                    <a:pt x="0" y="0"/>
                  </a:moveTo>
                  <a:lnTo>
                    <a:pt x="12192000" y="0"/>
                  </a:lnTo>
                  <a:lnTo>
                    <a:pt x="12192000" y="11794219"/>
                  </a:lnTo>
                  <a:lnTo>
                    <a:pt x="0" y="117942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3329" b="-39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" name="Google Shape;739;p79"/>
            <p:cNvSpPr/>
            <p:nvPr/>
          </p:nvSpPr>
          <p:spPr>
            <a:xfrm rot="-5400000">
              <a:off x="5100960" y="9904419"/>
              <a:ext cx="2157964" cy="4733599"/>
            </a:xfrm>
            <a:custGeom>
              <a:avLst/>
              <a:gdLst/>
              <a:ahLst/>
              <a:cxnLst/>
              <a:rect l="l" t="t" r="r" b="b"/>
              <a:pathLst>
                <a:path w="2157964" h="4733599" extrusionOk="0">
                  <a:moveTo>
                    <a:pt x="0" y="0"/>
                  </a:moveTo>
                  <a:lnTo>
                    <a:pt x="2157964" y="0"/>
                  </a:lnTo>
                  <a:lnTo>
                    <a:pt x="2157964" y="4733599"/>
                  </a:lnTo>
                  <a:lnTo>
                    <a:pt x="0" y="47335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5739" b="-12108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" name="Google Shape;740;p79"/>
            <p:cNvSpPr txBox="1"/>
            <p:nvPr/>
          </p:nvSpPr>
          <p:spPr>
            <a:xfrm>
              <a:off x="1425887" y="5224067"/>
              <a:ext cx="14553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Community </a:t>
              </a:r>
              <a:endParaRPr sz="700"/>
            </a:p>
          </p:txBody>
        </p:sp>
        <p:sp>
          <p:nvSpPr>
            <p:cNvPr id="741" name="Google Shape;741;p79"/>
            <p:cNvSpPr txBox="1"/>
            <p:nvPr/>
          </p:nvSpPr>
          <p:spPr>
            <a:xfrm>
              <a:off x="1327844" y="5572126"/>
              <a:ext cx="1721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and Economic</a:t>
              </a:r>
              <a:endParaRPr sz="700"/>
            </a:p>
          </p:txBody>
        </p:sp>
        <p:sp>
          <p:nvSpPr>
            <p:cNvPr id="742" name="Google Shape;742;p79"/>
            <p:cNvSpPr txBox="1"/>
            <p:nvPr/>
          </p:nvSpPr>
          <p:spPr>
            <a:xfrm>
              <a:off x="1362809" y="5920184"/>
              <a:ext cx="15816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Development</a:t>
              </a:r>
              <a:endParaRPr sz="700"/>
            </a:p>
          </p:txBody>
        </p:sp>
        <p:sp>
          <p:nvSpPr>
            <p:cNvPr id="743" name="Google Shape;743;p79"/>
            <p:cNvSpPr txBox="1"/>
            <p:nvPr/>
          </p:nvSpPr>
          <p:spPr>
            <a:xfrm>
              <a:off x="2077483" y="3731054"/>
              <a:ext cx="1595700" cy="6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Charitable Volunteerism</a:t>
              </a:r>
              <a:endParaRPr sz="700"/>
            </a:p>
          </p:txBody>
        </p:sp>
        <p:sp>
          <p:nvSpPr>
            <p:cNvPr id="744" name="Google Shape;744;p79"/>
            <p:cNvSpPr txBox="1"/>
            <p:nvPr/>
          </p:nvSpPr>
          <p:spPr>
            <a:xfrm>
              <a:off x="3545963" y="2210883"/>
              <a:ext cx="11901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Advocacy</a:t>
              </a:r>
              <a:endParaRPr sz="700"/>
            </a:p>
          </p:txBody>
        </p:sp>
        <p:sp>
          <p:nvSpPr>
            <p:cNvPr id="745" name="Google Shape;745;p79"/>
            <p:cNvSpPr txBox="1"/>
            <p:nvPr/>
          </p:nvSpPr>
          <p:spPr>
            <a:xfrm>
              <a:off x="1865018" y="7140488"/>
              <a:ext cx="1539900" cy="147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Community- Based Participatory Research </a:t>
              </a:r>
              <a:endParaRPr sz="700"/>
            </a:p>
          </p:txBody>
        </p:sp>
        <p:sp>
          <p:nvSpPr>
            <p:cNvPr id="746" name="Google Shape;746;p79"/>
            <p:cNvSpPr txBox="1"/>
            <p:nvPr/>
          </p:nvSpPr>
          <p:spPr>
            <a:xfrm>
              <a:off x="3240924" y="8624722"/>
              <a:ext cx="14691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5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Community-</a:t>
              </a:r>
              <a:endParaRPr sz="700"/>
            </a:p>
            <a:p>
              <a:pPr marL="0" marR="0" lvl="0" indent="0" algn="ctr" rtl="0">
                <a:lnSpc>
                  <a:spcPct val="49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Building</a:t>
              </a:r>
              <a:endParaRPr sz="700"/>
            </a:p>
          </p:txBody>
        </p:sp>
        <p:sp>
          <p:nvSpPr>
            <p:cNvPr id="747" name="Google Shape;747;p79"/>
            <p:cNvSpPr txBox="1"/>
            <p:nvPr/>
          </p:nvSpPr>
          <p:spPr>
            <a:xfrm>
              <a:off x="7068526" y="8518144"/>
              <a:ext cx="1875600" cy="108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Voting and Formal Political Activities </a:t>
              </a:r>
              <a:endParaRPr sz="700"/>
            </a:p>
          </p:txBody>
        </p:sp>
        <p:sp>
          <p:nvSpPr>
            <p:cNvPr id="748" name="Google Shape;748;p79"/>
            <p:cNvSpPr txBox="1"/>
            <p:nvPr/>
          </p:nvSpPr>
          <p:spPr>
            <a:xfrm>
              <a:off x="5486340" y="9572921"/>
              <a:ext cx="1385400" cy="6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Community Organizing</a:t>
              </a:r>
              <a:endParaRPr sz="700"/>
            </a:p>
          </p:txBody>
        </p:sp>
        <p:sp>
          <p:nvSpPr>
            <p:cNvPr id="749" name="Google Shape;749;p79"/>
            <p:cNvSpPr txBox="1"/>
            <p:nvPr/>
          </p:nvSpPr>
          <p:spPr>
            <a:xfrm>
              <a:off x="9005990" y="3582224"/>
              <a:ext cx="15393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Philanthropy</a:t>
              </a:r>
              <a:endParaRPr sz="700"/>
            </a:p>
          </p:txBody>
        </p:sp>
        <p:sp>
          <p:nvSpPr>
            <p:cNvPr id="750" name="Google Shape;750;p79"/>
            <p:cNvSpPr txBox="1"/>
            <p:nvPr/>
          </p:nvSpPr>
          <p:spPr>
            <a:xfrm>
              <a:off x="9012324" y="5439973"/>
              <a:ext cx="1917300" cy="6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81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Protests and Demonstrations</a:t>
              </a:r>
              <a:endParaRPr sz="700"/>
            </a:p>
          </p:txBody>
        </p:sp>
        <p:sp>
          <p:nvSpPr>
            <p:cNvPr id="751" name="Google Shape;751;p79"/>
            <p:cNvSpPr txBox="1"/>
            <p:nvPr/>
          </p:nvSpPr>
          <p:spPr>
            <a:xfrm>
              <a:off x="5387671" y="1183712"/>
              <a:ext cx="14238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86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Deliberative Dialogue</a:t>
              </a:r>
              <a:endParaRPr sz="700"/>
            </a:p>
          </p:txBody>
        </p:sp>
        <p:sp>
          <p:nvSpPr>
            <p:cNvPr id="752" name="Google Shape;752;p79"/>
            <p:cNvSpPr txBox="1"/>
            <p:nvPr/>
          </p:nvSpPr>
          <p:spPr>
            <a:xfrm>
              <a:off x="7275591" y="1821039"/>
              <a:ext cx="15519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75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Informal Associations </a:t>
              </a:r>
              <a:endParaRPr sz="700"/>
            </a:p>
          </p:txBody>
        </p:sp>
        <p:sp>
          <p:nvSpPr>
            <p:cNvPr id="753" name="Google Shape;753;p79"/>
            <p:cNvSpPr txBox="1"/>
            <p:nvPr/>
          </p:nvSpPr>
          <p:spPr>
            <a:xfrm>
              <a:off x="7229279" y="2477378"/>
              <a:ext cx="17103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75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and Mutual Aid</a:t>
              </a:r>
              <a:endParaRPr sz="700"/>
            </a:p>
          </p:txBody>
        </p:sp>
        <p:sp>
          <p:nvSpPr>
            <p:cNvPr id="754" name="Google Shape;754;p79"/>
            <p:cNvSpPr txBox="1"/>
            <p:nvPr/>
          </p:nvSpPr>
          <p:spPr>
            <a:xfrm>
              <a:off x="2153897" y="13204518"/>
              <a:ext cx="78798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0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Adapted from the Social Change Wheel from Campus Compact Minnesota</a:t>
              </a:r>
              <a:endParaRPr sz="700"/>
            </a:p>
          </p:txBody>
        </p:sp>
        <p:sp>
          <p:nvSpPr>
            <p:cNvPr id="755" name="Google Shape;755;p79"/>
            <p:cNvSpPr txBox="1"/>
            <p:nvPr/>
          </p:nvSpPr>
          <p:spPr>
            <a:xfrm>
              <a:off x="8498232" y="7230864"/>
              <a:ext cx="2085000" cy="6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81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Social Entrepreneurship</a:t>
              </a:r>
              <a:endParaRPr sz="700"/>
            </a:p>
          </p:txBody>
        </p:sp>
      </p:grpSp>
      <p:sp>
        <p:nvSpPr>
          <p:cNvPr id="756" name="Google Shape;756;p79"/>
          <p:cNvSpPr txBox="1"/>
          <p:nvPr/>
        </p:nvSpPr>
        <p:spPr>
          <a:xfrm>
            <a:off x="117794" y="137931"/>
            <a:ext cx="86103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170D8B"/>
                </a:solidFill>
                <a:latin typeface="Arial"/>
                <a:ea typeface="Arial"/>
                <a:cs typeface="Arial"/>
                <a:sym typeface="Arial"/>
              </a:rPr>
              <a:t>What is civic engagement?</a:t>
            </a:r>
            <a:endParaRPr sz="700"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170D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9"/>
          <p:cNvSpPr txBox="1"/>
          <p:nvPr/>
        </p:nvSpPr>
        <p:spPr>
          <a:xfrm>
            <a:off x="117794" y="1315919"/>
            <a:ext cx="4454400" cy="12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rgbClr val="170D8B"/>
                </a:solidFill>
                <a:latin typeface="Arial"/>
                <a:ea typeface="Arial"/>
                <a:cs typeface="Arial"/>
                <a:sym typeface="Arial"/>
              </a:rPr>
              <a:t>A wide range of actions and behaviors that improve communities and help solve problems</a:t>
            </a:r>
            <a:endParaRPr sz="7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3"/>
          <p:cNvSpPr/>
          <p:nvPr/>
        </p:nvSpPr>
        <p:spPr>
          <a:xfrm>
            <a:off x="-228103" y="-547242"/>
            <a:ext cx="9372103" cy="5690742"/>
          </a:xfrm>
          <a:custGeom>
            <a:avLst/>
            <a:gdLst/>
            <a:ahLst/>
            <a:cxnLst/>
            <a:rect l="l" t="t" r="r" b="b"/>
            <a:pathLst>
              <a:path w="18744206" h="11381483" extrusionOk="0">
                <a:moveTo>
                  <a:pt x="0" y="0"/>
                </a:moveTo>
                <a:lnTo>
                  <a:pt x="18744206" y="0"/>
                </a:lnTo>
                <a:lnTo>
                  <a:pt x="18744206" y="11381483"/>
                </a:lnTo>
                <a:lnTo>
                  <a:pt x="0" y="11381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2999"/>
            </a:blip>
            <a:stretch>
              <a:fillRect t="-27539" b="-37148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4" name="Google Shape;564;p53"/>
          <p:cNvSpPr/>
          <p:nvPr/>
        </p:nvSpPr>
        <p:spPr>
          <a:xfrm>
            <a:off x="3474622" y="906435"/>
            <a:ext cx="5669378" cy="3330629"/>
          </a:xfrm>
          <a:custGeom>
            <a:avLst/>
            <a:gdLst/>
            <a:ahLst/>
            <a:cxnLst/>
            <a:rect l="l" t="t" r="r" b="b"/>
            <a:pathLst>
              <a:path w="11338756" h="6661258" extrusionOk="0">
                <a:moveTo>
                  <a:pt x="0" y="0"/>
                </a:moveTo>
                <a:lnTo>
                  <a:pt x="11338756" y="0"/>
                </a:lnTo>
                <a:lnTo>
                  <a:pt x="11338756" y="6661258"/>
                </a:lnTo>
                <a:lnTo>
                  <a:pt x="0" y="6661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5" name="Google Shape;565;p53"/>
          <p:cNvSpPr txBox="1"/>
          <p:nvPr/>
        </p:nvSpPr>
        <p:spPr>
          <a:xfrm>
            <a:off x="325395" y="182482"/>
            <a:ext cx="4415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i="0" u="none" strike="noStrike" cap="none">
                <a:solidFill>
                  <a:srgbClr val="B22930"/>
                </a:solidFill>
                <a:latin typeface="Oswald"/>
                <a:ea typeface="Oswald"/>
                <a:cs typeface="Oswald"/>
                <a:sym typeface="Oswald"/>
              </a:rPr>
              <a:t>About CIRCLE</a:t>
            </a:r>
            <a:endParaRPr sz="700"/>
          </a:p>
        </p:txBody>
      </p:sp>
      <p:sp>
        <p:nvSpPr>
          <p:cNvPr id="566" name="Google Shape;566;p53"/>
          <p:cNvSpPr txBox="1"/>
          <p:nvPr/>
        </p:nvSpPr>
        <p:spPr>
          <a:xfrm>
            <a:off x="325395" y="948187"/>
            <a:ext cx="3304800" cy="17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>
                <a:solidFill>
                  <a:srgbClr val="170D8B"/>
                </a:solidFill>
                <a:latin typeface="Arial"/>
                <a:ea typeface="Arial"/>
                <a:cs typeface="Arial"/>
                <a:sym typeface="Arial"/>
              </a:rPr>
              <a:t>Nonpartisan expertise of youth civic learning and engagement:</a:t>
            </a:r>
            <a:endParaRPr sz="700"/>
          </a:p>
        </p:txBody>
      </p:sp>
      <p:sp>
        <p:nvSpPr>
          <p:cNvPr id="567" name="Google Shape;567;p53"/>
          <p:cNvSpPr txBox="1"/>
          <p:nvPr/>
        </p:nvSpPr>
        <p:spPr>
          <a:xfrm>
            <a:off x="325395" y="2556260"/>
            <a:ext cx="5299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47700" marR="0" lvl="1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70D8B"/>
              </a:buClr>
              <a:buSzPts val="3000"/>
              <a:buFont typeface="Arial"/>
              <a:buChar char="•"/>
            </a:pPr>
            <a:r>
              <a:rPr lang="en" sz="3000" b="0" i="0" u="none" strike="noStrike" cap="none">
                <a:solidFill>
                  <a:srgbClr val="170D8B"/>
                </a:solidFill>
                <a:latin typeface="Arial"/>
                <a:ea typeface="Arial"/>
                <a:cs typeface="Arial"/>
                <a:sym typeface="Arial"/>
              </a:rPr>
              <a:t>Rigorous</a:t>
            </a:r>
            <a:endParaRPr sz="700"/>
          </a:p>
          <a:p>
            <a:pPr marL="647700" marR="0" lvl="1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70D8B"/>
              </a:buClr>
              <a:buSzPts val="3000"/>
              <a:buFont typeface="Arial"/>
              <a:buChar char="•"/>
            </a:pPr>
            <a:r>
              <a:rPr lang="en" sz="3000" b="0" i="0" u="none" strike="noStrike" cap="none">
                <a:solidFill>
                  <a:srgbClr val="170D8B"/>
                </a:solidFill>
                <a:latin typeface="Arial"/>
                <a:ea typeface="Arial"/>
                <a:cs typeface="Arial"/>
                <a:sym typeface="Arial"/>
              </a:rPr>
              <a:t>Accessible</a:t>
            </a:r>
            <a:endParaRPr sz="700"/>
          </a:p>
          <a:p>
            <a:pPr marL="647700" marR="0" lvl="1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70D8B"/>
              </a:buClr>
              <a:buSzPts val="3000"/>
              <a:buFont typeface="Arial"/>
              <a:buChar char="•"/>
            </a:pPr>
            <a:r>
              <a:rPr lang="en" sz="3000" b="0" i="0" u="none" strike="noStrike" cap="none">
                <a:solidFill>
                  <a:srgbClr val="170D8B"/>
                </a:solidFill>
                <a:latin typeface="Arial"/>
                <a:ea typeface="Arial"/>
                <a:cs typeface="Arial"/>
                <a:sym typeface="Arial"/>
              </a:rPr>
              <a:t>Timely</a:t>
            </a:r>
            <a:endParaRPr sz="700"/>
          </a:p>
          <a:p>
            <a:pPr marL="647700" marR="0" lvl="1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70D8B"/>
              </a:buClr>
              <a:buSzPts val="3000"/>
              <a:buFont typeface="Arial"/>
              <a:buChar char="•"/>
            </a:pPr>
            <a:r>
              <a:rPr lang="en" sz="3000" b="0" i="0" u="none" strike="noStrike" cap="none">
                <a:solidFill>
                  <a:srgbClr val="170D8B"/>
                </a:solidFill>
                <a:latin typeface="Arial"/>
                <a:ea typeface="Arial"/>
                <a:cs typeface="Arial"/>
                <a:sym typeface="Arial"/>
              </a:rPr>
              <a:t>Responsive</a:t>
            </a:r>
            <a:endParaRPr sz="700"/>
          </a:p>
        </p:txBody>
      </p:sp>
      <p:sp>
        <p:nvSpPr>
          <p:cNvPr id="568" name="Google Shape;568;p53"/>
          <p:cNvSpPr/>
          <p:nvPr/>
        </p:nvSpPr>
        <p:spPr>
          <a:xfrm rot="-5400000">
            <a:off x="8186823" y="-160431"/>
            <a:ext cx="1185788" cy="1185788"/>
          </a:xfrm>
          <a:custGeom>
            <a:avLst/>
            <a:gdLst/>
            <a:ahLst/>
            <a:cxnLst/>
            <a:rect l="l" t="t" r="r" b="b"/>
            <a:pathLst>
              <a:path w="2371576" h="2371576" extrusionOk="0">
                <a:moveTo>
                  <a:pt x="0" y="0"/>
                </a:moveTo>
                <a:lnTo>
                  <a:pt x="2371577" y="0"/>
                </a:lnTo>
                <a:lnTo>
                  <a:pt x="2371577" y="2371577"/>
                </a:lnTo>
                <a:lnTo>
                  <a:pt x="0" y="2371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9" name="Google Shape;569;p53"/>
          <p:cNvSpPr/>
          <p:nvPr/>
        </p:nvSpPr>
        <p:spPr>
          <a:xfrm>
            <a:off x="7195115" y="4378193"/>
            <a:ext cx="1714134" cy="691183"/>
          </a:xfrm>
          <a:custGeom>
            <a:avLst/>
            <a:gdLst/>
            <a:ahLst/>
            <a:cxnLst/>
            <a:rect l="l" t="t" r="r" b="b"/>
            <a:pathLst>
              <a:path w="3428268" h="1382366" extrusionOk="0">
                <a:moveTo>
                  <a:pt x="0" y="0"/>
                </a:moveTo>
                <a:lnTo>
                  <a:pt x="3428268" y="0"/>
                </a:lnTo>
                <a:lnTo>
                  <a:pt x="3428268" y="1382367"/>
                </a:lnTo>
                <a:lnTo>
                  <a:pt x="0" y="1382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84"/>
          <p:cNvSpPr txBox="1"/>
          <p:nvPr/>
        </p:nvSpPr>
        <p:spPr>
          <a:xfrm>
            <a:off x="374175" y="2143875"/>
            <a:ext cx="53598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0000"/>
                </a:solidFill>
                <a:latin typeface="Oswald"/>
                <a:ea typeface="Oswald"/>
                <a:cs typeface="Oswald"/>
                <a:sym typeface="Oswald"/>
              </a:rPr>
              <a:t>4.     Collaboration and co-design with youth</a:t>
            </a:r>
            <a:endParaRPr sz="1900">
              <a:solidFill>
                <a:srgbClr val="99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725"/>
            <a:ext cx="9144000" cy="510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0B5394"/>
                </a:solidFill>
              </a:rPr>
              <a:t>Session Goals:</a:t>
            </a:r>
            <a:endParaRPr sz="3500" b="1">
              <a:solidFill>
                <a:srgbClr val="0B5394"/>
              </a:solidFill>
            </a:endParaRPr>
          </a:p>
        </p:txBody>
      </p:sp>
      <p:sp>
        <p:nvSpPr>
          <p:cNvPr id="543" name="Google Shape;543;p50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100"/>
              <a:buChar char="●"/>
            </a:pPr>
            <a:r>
              <a:rPr lang="en" sz="2100" b="1">
                <a:solidFill>
                  <a:srgbClr val="0B5394"/>
                </a:solidFill>
              </a:rPr>
              <a:t>Introduce our Rural Youth Wellbeing Framework </a:t>
            </a:r>
            <a:endParaRPr sz="2100" b="1">
              <a:solidFill>
                <a:srgbClr val="0B539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100"/>
              <a:buChar char="●"/>
            </a:pPr>
            <a:r>
              <a:rPr lang="en" sz="2100" b="1">
                <a:solidFill>
                  <a:srgbClr val="0B5394"/>
                </a:solidFill>
              </a:rPr>
              <a:t>Introduce CIRCLE Growing Voters Research and Framework</a:t>
            </a:r>
            <a:endParaRPr sz="2100" b="1">
              <a:solidFill>
                <a:srgbClr val="0B539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100"/>
              <a:buChar char="●"/>
            </a:pPr>
            <a:r>
              <a:rPr lang="en" sz="2100" b="1">
                <a:solidFill>
                  <a:srgbClr val="0B5394"/>
                </a:solidFill>
              </a:rPr>
              <a:t>Think about how you can begin to use both frameworks</a:t>
            </a:r>
            <a:endParaRPr sz="2100" b="1">
              <a:solidFill>
                <a:srgbClr val="0B539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100"/>
              <a:buChar char="●"/>
            </a:pPr>
            <a:r>
              <a:rPr lang="en" sz="2100" b="1">
                <a:solidFill>
                  <a:srgbClr val="0B5394"/>
                </a:solidFill>
              </a:rPr>
              <a:t>See how the VT Vision for Youth Success-Youth Opportunity Initiative connects to the frameworks and national work </a:t>
            </a:r>
            <a:endParaRPr sz="2100" b="1">
              <a:solidFill>
                <a:srgbClr val="0B539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100"/>
              <a:buChar char="●"/>
            </a:pPr>
            <a:r>
              <a:rPr lang="en" sz="2100" b="1">
                <a:solidFill>
                  <a:srgbClr val="0B5394"/>
                </a:solidFill>
              </a:rPr>
              <a:t>Spark conversation and collaboration </a:t>
            </a:r>
            <a:endParaRPr sz="2100" b="1">
              <a:solidFill>
                <a:srgbClr val="0B539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100"/>
              <a:buChar char="●"/>
            </a:pPr>
            <a:r>
              <a:rPr lang="en" sz="2100" b="1">
                <a:solidFill>
                  <a:srgbClr val="0B5394"/>
                </a:solidFill>
              </a:rPr>
              <a:t>Invite you to join us</a:t>
            </a:r>
            <a:endParaRPr sz="2100">
              <a:solidFill>
                <a:srgbClr val="0B5394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44" name="Google Shape;5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98"/>
          <p:cNvSpPr txBox="1">
            <a:spLocks noGrp="1"/>
          </p:cNvSpPr>
          <p:nvPr>
            <p:ph type="title"/>
          </p:nvPr>
        </p:nvSpPr>
        <p:spPr>
          <a:xfrm>
            <a:off x="471900" y="458325"/>
            <a:ext cx="8222100" cy="10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Conversation: Connecting Your Work to Wellbeing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854" name="Google Shape;854;p98"/>
          <p:cNvSpPr txBox="1">
            <a:spLocks noGrp="1"/>
          </p:cNvSpPr>
          <p:nvPr>
            <p:ph type="body" idx="1"/>
          </p:nvPr>
        </p:nvSpPr>
        <p:spPr>
          <a:xfrm>
            <a:off x="0" y="1680550"/>
            <a:ext cx="9144000" cy="3462900"/>
          </a:xfrm>
          <a:prstGeom prst="rect">
            <a:avLst/>
          </a:prstGeom>
          <a:solidFill>
            <a:srgbClr val="6FA8DC"/>
          </a:solidFill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Why is it important to think about all of these domains together?</a:t>
            </a: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Why is it helpful to connect civic and community life to the other 8 domains? How does it change how you think about your work?</a:t>
            </a: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How do you see these frameworks connected to the VT Vision for Youth Success findings?</a:t>
            </a: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0285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2439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Think about what you talked about at the beginning-about what helps and hinders belonging–is there anything from these frameworks that helps you think about that differently?</a:t>
            </a:r>
            <a:endParaRPr sz="2439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99"/>
          <p:cNvSpPr txBox="1">
            <a:spLocks noGrp="1"/>
          </p:cNvSpPr>
          <p:nvPr>
            <p:ph type="title"/>
          </p:nvPr>
        </p:nvSpPr>
        <p:spPr>
          <a:xfrm>
            <a:off x="460950" y="0"/>
            <a:ext cx="8222100" cy="3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77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77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B5394"/>
                </a:solidFill>
              </a:rPr>
              <a:t>Collaborate with Us:</a:t>
            </a:r>
            <a:endParaRPr sz="2577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77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>
                <a:solidFill>
                  <a:srgbClr val="0B5394"/>
                </a:solidFill>
              </a:rPr>
              <a:t>Kim Phinney =</a:t>
            </a:r>
            <a:r>
              <a:rPr lang="en" sz="2577" u="sng">
                <a:solidFill>
                  <a:schemeClr val="hlink"/>
                </a:solidFill>
                <a:hlinkClick r:id="rId3"/>
              </a:rPr>
              <a:t>kphinney@ruralyouthcatalyst.org</a:t>
            </a:r>
            <a:endParaRPr sz="2577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>
                <a:solidFill>
                  <a:srgbClr val="0B5394"/>
                </a:solidFill>
              </a:rPr>
              <a:t>Abby Kiesa = </a:t>
            </a:r>
            <a:r>
              <a:rPr lang="en" sz="2577" u="sng">
                <a:solidFill>
                  <a:schemeClr val="hlink"/>
                </a:solidFill>
                <a:hlinkClick r:id="rId4"/>
              </a:rPr>
              <a:t>abby.kiesa@tufts.edu</a:t>
            </a:r>
            <a:endParaRPr sz="2577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77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 u="sng">
                <a:solidFill>
                  <a:schemeClr val="hlink"/>
                </a:solidFill>
                <a:hlinkClick r:id="rId5"/>
              </a:rPr>
              <a:t>www.ruralyouthcatalyst.org</a:t>
            </a:r>
            <a:endParaRPr sz="2577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 u="sng">
                <a:solidFill>
                  <a:schemeClr val="hlink"/>
                </a:solidFill>
                <a:hlinkClick r:id="rId6"/>
              </a:rPr>
              <a:t>https://circle.tufts.edu/</a:t>
            </a:r>
            <a:endParaRPr sz="2577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B5394"/>
              </a:solidFill>
            </a:endParaRPr>
          </a:p>
        </p:txBody>
      </p:sp>
      <p:pic>
        <p:nvPicPr>
          <p:cNvPr id="860" name="Google Shape;860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6675" y="3767800"/>
            <a:ext cx="1457326" cy="137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0B5394"/>
                </a:solidFill>
              </a:rPr>
              <a:t>Key Takeaways:</a:t>
            </a:r>
            <a:endParaRPr sz="3500" b="1">
              <a:solidFill>
                <a:srgbClr val="0B5394"/>
              </a:solidFill>
            </a:endParaRPr>
          </a:p>
        </p:txBody>
      </p:sp>
      <p:sp>
        <p:nvSpPr>
          <p:cNvPr id="550" name="Google Shape;550;p51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B5394"/>
              </a:solidFill>
            </a:endParaRPr>
          </a:p>
          <a:p>
            <a:pPr marL="457200" lvl="0" indent="-356870" algn="l" rtl="0">
              <a:spcBef>
                <a:spcPts val="1200"/>
              </a:spcBef>
              <a:spcAft>
                <a:spcPts val="0"/>
              </a:spcAft>
              <a:buClr>
                <a:srgbClr val="0B5394"/>
              </a:buClr>
              <a:buSzPct val="100000"/>
              <a:buChar char="●"/>
            </a:pPr>
            <a:r>
              <a:rPr lang="en" sz="5050" b="1">
                <a:solidFill>
                  <a:srgbClr val="0B5394"/>
                </a:solidFill>
              </a:rPr>
              <a:t>Framework is an approach not a set model </a:t>
            </a:r>
            <a:endParaRPr sz="5050" b="1">
              <a:solidFill>
                <a:srgbClr val="0B5394"/>
              </a:solidFill>
            </a:endParaRPr>
          </a:p>
          <a:p>
            <a:pPr marL="457200" lvl="0" indent="-35687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Char char="●"/>
            </a:pPr>
            <a:r>
              <a:rPr lang="en" sz="5050" b="1">
                <a:solidFill>
                  <a:srgbClr val="0B5394"/>
                </a:solidFill>
              </a:rPr>
              <a:t>Civic participation is critical to rural youth wellbeing</a:t>
            </a:r>
            <a:endParaRPr sz="5050" b="1">
              <a:solidFill>
                <a:srgbClr val="0B5394"/>
              </a:solidFill>
            </a:endParaRPr>
          </a:p>
          <a:p>
            <a:pPr marL="457200" lvl="0" indent="-35687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Char char="●"/>
            </a:pPr>
            <a:r>
              <a:rPr lang="en" sz="5050" b="1">
                <a:solidFill>
                  <a:srgbClr val="0B5394"/>
                </a:solidFill>
              </a:rPr>
              <a:t>Everyone plays a role in rural youth wellbeing AND within the frameworks </a:t>
            </a:r>
            <a:endParaRPr sz="5050" b="1">
              <a:solidFill>
                <a:srgbClr val="0B5394"/>
              </a:solidFill>
            </a:endParaRPr>
          </a:p>
          <a:p>
            <a:pPr marL="457200" lvl="0" indent="-35687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Char char="●"/>
            </a:pPr>
            <a:r>
              <a:rPr lang="en" sz="5050" b="1">
                <a:solidFill>
                  <a:srgbClr val="0B5394"/>
                </a:solidFill>
              </a:rPr>
              <a:t>Collective Wellbeing = Equity</a:t>
            </a:r>
            <a:endParaRPr sz="5050" b="1">
              <a:solidFill>
                <a:srgbClr val="0B5394"/>
              </a:solidFill>
            </a:endParaRPr>
          </a:p>
          <a:p>
            <a:pPr marL="457200" lvl="0" indent="-35687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Char char="●"/>
            </a:pPr>
            <a:r>
              <a:rPr lang="en" sz="5050" b="1">
                <a:solidFill>
                  <a:srgbClr val="0B5394"/>
                </a:solidFill>
              </a:rPr>
              <a:t>Deep systems and structural change–we all contribute at different levels</a:t>
            </a:r>
            <a:endParaRPr sz="5050" b="1">
              <a:solidFill>
                <a:srgbClr val="0B5394"/>
              </a:solidFill>
            </a:endParaRPr>
          </a:p>
          <a:p>
            <a:pPr marL="457200" lvl="0" indent="-35687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00000"/>
              <a:buChar char="●"/>
            </a:pPr>
            <a:r>
              <a:rPr lang="en" sz="5050" b="1">
                <a:solidFill>
                  <a:srgbClr val="0B5394"/>
                </a:solidFill>
              </a:rPr>
              <a:t>VT Vision for Youth Success findings connect directly to the frameworks</a:t>
            </a:r>
            <a:endParaRPr sz="5050" b="1">
              <a:solidFill>
                <a:srgbClr val="0B5394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050" b="1">
              <a:solidFill>
                <a:srgbClr val="0B5394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100">
              <a:solidFill>
                <a:srgbClr val="0B5394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51" name="Google Shape;5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4"/>
          <p:cNvSpPr txBox="1">
            <a:spLocks noGrp="1"/>
          </p:cNvSpPr>
          <p:nvPr>
            <p:ph type="body" idx="1"/>
          </p:nvPr>
        </p:nvSpPr>
        <p:spPr>
          <a:xfrm>
            <a:off x="0" y="1697950"/>
            <a:ext cx="9144000" cy="3445500"/>
          </a:xfrm>
          <a:prstGeom prst="rect">
            <a:avLst/>
          </a:prstGeom>
          <a:solidFill>
            <a:srgbClr val="6FA8DC"/>
          </a:solidFill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ptos"/>
              <a:buChar char="●"/>
            </a:pPr>
            <a:r>
              <a:rPr lang="en" sz="2800" b="1">
                <a:solidFill>
                  <a:srgbClr val="0B5394"/>
                </a:solidFill>
                <a:latin typeface="Aptos"/>
                <a:ea typeface="Aptos"/>
                <a:cs typeface="Aptos"/>
                <a:sym typeface="Aptos"/>
              </a:rPr>
              <a:t>What exists in your community that makes young people feel a sense of belonging? </a:t>
            </a:r>
            <a:endParaRPr sz="2800" b="1">
              <a:solidFill>
                <a:srgbClr val="0B5394"/>
              </a:solidFill>
              <a:latin typeface="Aptos"/>
              <a:ea typeface="Aptos"/>
              <a:cs typeface="Aptos"/>
              <a:sym typeface="Apto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ptos"/>
              <a:buChar char="●"/>
            </a:pPr>
            <a:r>
              <a:rPr lang="en" sz="2800" b="1">
                <a:solidFill>
                  <a:srgbClr val="0B5394"/>
                </a:solidFill>
                <a:latin typeface="Aptos"/>
                <a:ea typeface="Aptos"/>
                <a:cs typeface="Aptos"/>
                <a:sym typeface="Aptos"/>
              </a:rPr>
              <a:t>What makes youth feelings of belonging difficult to develop?</a:t>
            </a:r>
            <a:endParaRPr sz="2800" b="1">
              <a:solidFill>
                <a:srgbClr val="0B5394"/>
              </a:solidFill>
              <a:latin typeface="Aptos"/>
              <a:ea typeface="Aptos"/>
              <a:cs typeface="Aptos"/>
              <a:sym typeface="Apto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ptos"/>
              <a:buChar char="●"/>
            </a:pPr>
            <a:r>
              <a:rPr lang="en" sz="2800" b="1">
                <a:solidFill>
                  <a:srgbClr val="0B5394"/>
                </a:solidFill>
                <a:latin typeface="Aptos"/>
                <a:ea typeface="Aptos"/>
                <a:cs typeface="Aptos"/>
                <a:sym typeface="Aptos"/>
              </a:rPr>
              <a:t>What supports for belonging don’t (yet) exist?</a:t>
            </a:r>
            <a:endParaRPr sz="2800" b="1">
              <a:solidFill>
                <a:srgbClr val="0B5394"/>
              </a:solidFill>
              <a:latin typeface="Aptos"/>
              <a:ea typeface="Aptos"/>
              <a:cs typeface="Aptos"/>
              <a:sym typeface="Apto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B5394"/>
              </a:solidFill>
              <a:latin typeface="Aptos"/>
              <a:ea typeface="Aptos"/>
              <a:cs typeface="Aptos"/>
              <a:sym typeface="Aptos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B5394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pic>
        <p:nvPicPr>
          <p:cNvPr id="575" name="Google Shape;57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 </a:t>
            </a:r>
            <a:endParaRPr b="1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B5394"/>
              </a:solidFill>
              <a:latin typeface="Aptos"/>
              <a:ea typeface="Aptos"/>
              <a:cs typeface="Aptos"/>
              <a:sym typeface="Apt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33" b="1">
                <a:solidFill>
                  <a:srgbClr val="0B5394"/>
                </a:solidFill>
              </a:rPr>
              <a:t>Small Group Conversation:</a:t>
            </a:r>
            <a:endParaRPr sz="3533" b="1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5"/>
          <p:cNvSpPr txBox="1">
            <a:spLocks noGrp="1"/>
          </p:cNvSpPr>
          <p:nvPr>
            <p:ph type="title"/>
          </p:nvPr>
        </p:nvSpPr>
        <p:spPr>
          <a:xfrm>
            <a:off x="460950" y="724375"/>
            <a:ext cx="8222100" cy="28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“How is it that we develop a theology or theologies in a 21st century capitalistic technocracy where only a few lives matter?  How do we raise people up from disposability to essentiality?”-- Ruby Sales</a:t>
            </a:r>
            <a:endParaRPr/>
          </a:p>
        </p:txBody>
      </p:sp>
      <p:pic>
        <p:nvPicPr>
          <p:cNvPr id="582" name="Google Shape;58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Why Rural Youth Wellbeing: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588" name="Google Shape;588;p56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7665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981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Persistent Poverty</a:t>
            </a:r>
            <a:endParaRPr sz="3981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766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981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Housing and food scarcity, insecure</a:t>
            </a:r>
            <a:endParaRPr sz="3981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766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981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Extraction economies, climate impact</a:t>
            </a:r>
            <a:endParaRPr sz="3981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766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981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Education attainment, academic gaps</a:t>
            </a:r>
            <a:endParaRPr sz="3981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766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981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Civic Deserts </a:t>
            </a:r>
            <a:endParaRPr sz="3981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766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981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Mental Health Crisis-anxiety, depression, loneliness </a:t>
            </a:r>
            <a:endParaRPr sz="3981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766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981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Recruitment into extremism</a:t>
            </a:r>
            <a:endParaRPr sz="3981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89" name="Google Shape;58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400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</a:rPr>
              <a:t>Why Rural Youth Wellbeing:</a:t>
            </a:r>
            <a:endParaRPr b="1">
              <a:solidFill>
                <a:srgbClr val="0B5394"/>
              </a:solidFill>
            </a:endParaRPr>
          </a:p>
        </p:txBody>
      </p:sp>
      <p:sp>
        <p:nvSpPr>
          <p:cNvPr id="595" name="Google Shape;595;p57"/>
          <p:cNvSpPr txBox="1">
            <a:spLocks noGrp="1"/>
          </p:cNvSpPr>
          <p:nvPr>
            <p:ph type="body" idx="1"/>
          </p:nvPr>
        </p:nvSpPr>
        <p:spPr>
          <a:xfrm>
            <a:off x="0" y="1691175"/>
            <a:ext cx="9144000" cy="3452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352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Current Measures of Successful Transition to Adulthood</a:t>
            </a:r>
            <a:br>
              <a:rPr lang="en" sz="352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</a:br>
            <a:endParaRPr sz="352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52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Placement in a Job </a:t>
            </a:r>
            <a:endParaRPr sz="352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52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Retention for two or more quarters</a:t>
            </a:r>
            <a:endParaRPr sz="352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52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Credentials/Certifications </a:t>
            </a:r>
            <a:endParaRPr sz="352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52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Starting Wage</a:t>
            </a:r>
            <a:endParaRPr sz="352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Arial"/>
              <a:buChar char="●"/>
            </a:pPr>
            <a:r>
              <a:rPr lang="en" sz="352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Not receiving public assistance</a:t>
            </a:r>
            <a:endParaRPr sz="352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6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31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96" name="Google Shape;59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25" y="4124325"/>
            <a:ext cx="1247774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1372</Words>
  <Application>Microsoft Macintosh PowerPoint</Application>
  <PresentationFormat>On-screen Show (16:9)</PresentationFormat>
  <Paragraphs>183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Lato</vt:lpstr>
      <vt:lpstr>Century Gothic</vt:lpstr>
      <vt:lpstr>Nunito</vt:lpstr>
      <vt:lpstr>Oswald</vt:lpstr>
      <vt:lpstr>Maven Pro</vt:lpstr>
      <vt:lpstr>Roboto</vt:lpstr>
      <vt:lpstr>Calibri</vt:lpstr>
      <vt:lpstr>Noto Sans Symbols</vt:lpstr>
      <vt:lpstr>IBM Plex Sans</vt:lpstr>
      <vt:lpstr>Aptos</vt:lpstr>
      <vt:lpstr>Arial</vt:lpstr>
      <vt:lpstr>Material</vt:lpstr>
      <vt:lpstr>Momentum</vt:lpstr>
      <vt:lpstr>Shift</vt:lpstr>
      <vt:lpstr>Office Theme</vt:lpstr>
      <vt:lpstr>Welcome VT Community Leadership Summit  August 6, 2024</vt:lpstr>
      <vt:lpstr>Introductions</vt:lpstr>
      <vt:lpstr>PowerPoint Presentation</vt:lpstr>
      <vt:lpstr>Session Goals:</vt:lpstr>
      <vt:lpstr>Key Takeaways:</vt:lpstr>
      <vt:lpstr>    Small Group Conversation:</vt:lpstr>
      <vt:lpstr>“How is it that we develop a theology or theologies in a 21st century capitalistic technocracy where only a few lives matter?  How do we raise people up from disposability to essentiality?”-- Ruby Sales</vt:lpstr>
      <vt:lpstr>Why Rural Youth Wellbeing:</vt:lpstr>
      <vt:lpstr>Why Rural Youth Wellbeing:</vt:lpstr>
      <vt:lpstr>Why Rural Youth Wellbeing:</vt:lpstr>
      <vt:lpstr>Why Rural Youth Wellbeing:</vt:lpstr>
      <vt:lpstr>Why Rural Youth Wellbeing:</vt:lpstr>
      <vt:lpstr>Why Rural Youth Wellbeing: Wellbeing as the Predictor for Long-Term Success</vt:lpstr>
      <vt:lpstr>Why Rural Youth Wellbeing: Our Collective Wellbeing</vt:lpstr>
      <vt:lpstr>PowerPoint Presentation</vt:lpstr>
      <vt:lpstr>Rural Youth Catalyst Wellbeing Policy Working Group</vt:lpstr>
      <vt:lpstr>PowerPoint Presentation</vt:lpstr>
      <vt:lpstr>RYC Rural Youth Wellbeing Framework </vt:lpstr>
      <vt:lpstr>PowerPoint Presentation</vt:lpstr>
      <vt:lpstr>PowerPoint Presentation</vt:lpstr>
      <vt:lpstr>RYC Rural Youth Wellbeing Framework </vt:lpstr>
      <vt:lpstr>Rural Youth Catalyst Rural Youth Wellbeing Definitions and Self-Assessment Tool</vt:lpstr>
      <vt:lpstr>Rural Youth Catalyst Rural Youth Wellbeing Definitions and Self-Assessment Tool</vt:lpstr>
      <vt:lpstr>Rural Youth Catalyst Rural Youth Wellbeing Definitions and Self-Assessment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Conversation: Connecting Your Work to Wellbeing</vt:lpstr>
      <vt:lpstr>    Collaborate with Us:  Kim Phinney =kphinney@ruralyouthcatalyst.org Abby Kiesa = abby.kiesa@tufts.edu  www.ruralyouthcatalyst.org https://circle.tufts.edu/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Kim Phinney</cp:lastModifiedBy>
  <cp:revision>3</cp:revision>
  <dcterms:modified xsi:type="dcterms:W3CDTF">2024-08-19T13:13:07Z</dcterms:modified>
</cp:coreProperties>
</file>